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4" r:id="rId3"/>
    <p:sldId id="295" r:id="rId4"/>
    <p:sldId id="315" r:id="rId5"/>
    <p:sldId id="323" r:id="rId6"/>
    <p:sldId id="325" r:id="rId7"/>
    <p:sldId id="324" r:id="rId8"/>
    <p:sldId id="32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59" autoAdjust="0"/>
  </p:normalViewPr>
  <p:slideViewPr>
    <p:cSldViewPr>
      <p:cViewPr>
        <p:scale>
          <a:sx n="103" d="100"/>
          <a:sy n="103" d="100"/>
        </p:scale>
        <p:origin x="-186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/>
              <a:t>Figure 1: Effects of training method on goal-scoring performance</a:t>
            </a:r>
          </a:p>
        </c:rich>
      </c:tx>
      <c:layout>
        <c:manualLayout>
          <c:xMode val="edge"/>
          <c:yMode val="edge"/>
          <c:x val="0.13884725565799799"/>
          <c:y val="0.86607310428217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8744072916689699E-2"/>
          <c:y val="2.8426344985877899E-2"/>
          <c:w val="0.69652599833011797"/>
          <c:h val="0.65321597461094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1.5</c:v>
                </c:pt>
              </c:numLit>
            </c:plus>
            <c:minus>
              <c:numLit>
                <c:formatCode>General</c:formatCode>
                <c:ptCount val="1"/>
                <c:pt idx="0">
                  <c:v>1.5</c:v>
                </c:pt>
              </c:numLit>
            </c:minus>
          </c:errBars>
          <c:cat>
            <c:strRef>
              <c:f>Sheet1!$A$2:$A$3</c:f>
              <c:strCache>
                <c:ptCount val="2"/>
                <c:pt idx="0">
                  <c:v>training</c:v>
                </c:pt>
                <c:pt idx="1">
                  <c:v>training + visualisation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9.1199999999999992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08160"/>
        <c:axId val="34110080"/>
      </c:barChart>
      <c:catAx>
        <c:axId val="34108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Training method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4110080"/>
        <c:crosses val="autoZero"/>
        <c:auto val="1"/>
        <c:lblAlgn val="ctr"/>
        <c:lblOffset val="100"/>
        <c:noMultiLvlLbl val="0"/>
      </c:catAx>
      <c:valAx>
        <c:axId val="34110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 no. of goals scored</a:t>
                </a:r>
                <a:r>
                  <a:rPr lang="en-US" baseline="0" dirty="0" smtClean="0"/>
                  <a:t> (± 1 SEM)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10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 algn="l">
              <a:defRPr sz="1800">
                <a:latin typeface="Arial"/>
              </a:defRPr>
            </a:pPr>
            <a:r>
              <a:rPr lang="en-US" sz="1800" dirty="0">
                <a:latin typeface="Arial"/>
              </a:rPr>
              <a:t>Figure 1: Relationship between racing game score and racing track lap time</a:t>
            </a:r>
          </a:p>
        </c:rich>
      </c:tx>
      <c:layout>
        <c:manualLayout>
          <c:xMode val="edge"/>
          <c:yMode val="edge"/>
          <c:x val="0.12817033900369601"/>
          <c:y val="0.8984249056854629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17331887874299"/>
          <c:y val="2.3744827242359299E-2"/>
          <c:w val="0.84225694805870699"/>
          <c:h val="0.7352893212677199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20</c:v>
                </c:pt>
                <c:pt idx="1">
                  <c:v>50</c:v>
                </c:pt>
                <c:pt idx="2">
                  <c:v>30</c:v>
                </c:pt>
                <c:pt idx="3">
                  <c:v>60</c:v>
                </c:pt>
                <c:pt idx="4">
                  <c:v>88</c:v>
                </c:pt>
                <c:pt idx="5">
                  <c:v>10</c:v>
                </c:pt>
                <c:pt idx="6">
                  <c:v>12</c:v>
                </c:pt>
                <c:pt idx="7">
                  <c:v>50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30</c:v>
                </c:pt>
                <c:pt idx="1">
                  <c:v>66</c:v>
                </c:pt>
                <c:pt idx="2">
                  <c:v>28</c:v>
                </c:pt>
                <c:pt idx="3">
                  <c:v>75</c:v>
                </c:pt>
                <c:pt idx="4">
                  <c:v>90</c:v>
                </c:pt>
                <c:pt idx="5">
                  <c:v>10</c:v>
                </c:pt>
                <c:pt idx="6">
                  <c:v>50</c:v>
                </c:pt>
                <c:pt idx="7">
                  <c:v>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02304"/>
        <c:axId val="34404224"/>
      </c:scatterChart>
      <c:valAx>
        <c:axId val="34402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Arial"/>
                  </a:defRPr>
                </a:pPr>
                <a:r>
                  <a:rPr lang="en-US" sz="1600">
                    <a:latin typeface="Arial"/>
                  </a:rPr>
                  <a:t>Racing game score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/>
              </a:defRPr>
            </a:pPr>
            <a:endParaRPr lang="en-US"/>
          </a:p>
        </c:txPr>
        <c:crossAx val="34404224"/>
        <c:crosses val="autoZero"/>
        <c:crossBetween val="midCat"/>
      </c:valAx>
      <c:valAx>
        <c:axId val="344042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Arial"/>
                  </a:defRPr>
                </a:pPr>
                <a:r>
                  <a:rPr lang="en-US" sz="1600">
                    <a:latin typeface="Arial"/>
                  </a:rPr>
                  <a:t>Racing track lap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/>
              </a:defRPr>
            </a:pPr>
            <a:endParaRPr lang="en-US"/>
          </a:p>
        </c:txPr>
        <c:crossAx val="344023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7C3B6-E11F-3B48-89DB-3D8CC279F9B3}" type="datetimeFigureOut">
              <a:rPr lang="en-US" smtClean="0"/>
              <a:t>12/3/2012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1B50D-858C-0643-BC55-D7FC2A5C8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C4CB-2B51-4F20-975B-1F81529E790C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D6FA7-D54A-4DE3-A915-5764080F7C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3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6FDBE8F-6F79-4F58-BFC4-0325C9C44C57}" type="slidenum">
              <a:rPr lang="en-GB" sz="1300" b="0" baseline="0">
                <a:latin typeface="Times New Roman" pitchFamily="18" charset="0"/>
              </a:rPr>
              <a:pPr/>
              <a:t>1</a:t>
            </a:fld>
            <a:endParaRPr lang="en-GB" sz="1300" b="0" baseline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6117" y="686595"/>
            <a:ext cx="2609169" cy="3427016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340D35D-63E7-49F5-9D38-557177939FE0}" type="slidenum">
              <a:rPr lang="en-GB" sz="1300" b="0" baseline="0">
                <a:latin typeface="Times New Roman" pitchFamily="18" charset="0"/>
              </a:rPr>
              <a:pPr/>
              <a:t>2</a:t>
            </a:fld>
            <a:endParaRPr lang="en-GB" sz="1300" b="0" baseline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5650" cy="3425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BB77C4-24FD-4BC4-8CD9-D5A8FA31FA29}" type="slidenum">
              <a:rPr lang="en-GB" sz="1300" b="0" baseline="0">
                <a:latin typeface="Times New Roman" pitchFamily="18" charset="0"/>
              </a:rPr>
              <a:pPr/>
              <a:t>3</a:t>
            </a:fld>
            <a:endParaRPr lang="en-GB" sz="1300" b="0" baseline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6117" y="686595"/>
            <a:ext cx="2609169" cy="3427016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This is very important!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0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E0A3064-7954-4126-B2CE-513BE0B2D12F}" type="slidenum">
              <a:rPr lang="en-GB" sz="1300" b="0" baseline="0">
                <a:latin typeface="Times New Roman" pitchFamily="18" charset="0"/>
              </a:rPr>
              <a:pPr/>
              <a:t>4</a:t>
            </a:fld>
            <a:endParaRPr lang="en-GB" sz="1300" b="0" baseline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5650" cy="34258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2C639E-87C4-438D-BBBD-F0D79896BE6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9F5D82-33D2-4E5A-A513-E65F431C3C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75184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 i="1" baseline="0"/>
              <a:t>The Research Skills exam:</a:t>
            </a:r>
            <a:endParaRPr lang="en-GB" sz="2400" baseline="0"/>
          </a:p>
        </p:txBody>
      </p:sp>
      <p:pic>
        <p:nvPicPr>
          <p:cNvPr id="2051" name="Picture 3" descr="Four Horsemen of the Apocalyp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25538"/>
            <a:ext cx="327183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8208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aseline="0"/>
              <a:t>The four horsemen of the apocalypse: pestilence, war, famine and the RS1 exam.</a:t>
            </a:r>
          </a:p>
        </p:txBody>
      </p:sp>
    </p:spTree>
    <p:extLst>
      <p:ext uri="{BB962C8B-B14F-4D97-AF65-F5344CB8AC3E}">
        <p14:creationId xmlns:p14="http://schemas.microsoft.com/office/powerpoint/2010/main" val="22342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14400" y="857250"/>
            <a:ext cx="7518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 i="1" baseline="0" dirty="0"/>
              <a:t>The exam format:</a:t>
            </a:r>
          </a:p>
          <a:p>
            <a:pPr>
              <a:spcBef>
                <a:spcPct val="50000"/>
              </a:spcBef>
            </a:pPr>
            <a:endParaRPr lang="en-GB" sz="2400" i="1" baseline="0" dirty="0" smtClean="0"/>
          </a:p>
          <a:p>
            <a:pPr>
              <a:spcBef>
                <a:spcPct val="50000"/>
              </a:spcBef>
            </a:pPr>
            <a:r>
              <a:rPr lang="en-GB" sz="2400" i="1" baseline="0" dirty="0" smtClean="0"/>
              <a:t>Two </a:t>
            </a:r>
            <a:r>
              <a:rPr lang="en-GB" sz="2400" i="1" baseline="0" dirty="0"/>
              <a:t>hours and five sections </a:t>
            </a:r>
            <a:r>
              <a:rPr lang="en-GB" sz="2400" i="1" baseline="0" dirty="0" smtClean="0"/>
              <a:t>– </a:t>
            </a:r>
          </a:p>
          <a:p>
            <a:pPr>
              <a:spcBef>
                <a:spcPct val="50000"/>
              </a:spcBef>
            </a:pPr>
            <a:endParaRPr lang="en-GB" sz="2400" i="1" baseline="0" dirty="0"/>
          </a:p>
          <a:p>
            <a:pPr>
              <a:spcBef>
                <a:spcPct val="50000"/>
              </a:spcBef>
            </a:pPr>
            <a:r>
              <a:rPr lang="en-GB" sz="2400" i="1" baseline="0" dirty="0"/>
              <a:t>Section 1: basic </a:t>
            </a:r>
            <a:r>
              <a:rPr lang="en-GB" sz="2400" i="1" baseline="0" dirty="0" smtClean="0"/>
              <a:t>concepts</a:t>
            </a:r>
            <a:endParaRPr lang="en-GB" sz="2400" i="1" baseline="0" dirty="0"/>
          </a:p>
          <a:p>
            <a:pPr>
              <a:spcBef>
                <a:spcPct val="50000"/>
              </a:spcBef>
            </a:pPr>
            <a:r>
              <a:rPr lang="en-GB" sz="2400" i="1" baseline="0" dirty="0"/>
              <a:t>Section 2: interpreting SPSS </a:t>
            </a:r>
            <a:r>
              <a:rPr lang="en-GB" sz="2400" i="1" baseline="0" dirty="0" smtClean="0"/>
              <a:t>output</a:t>
            </a:r>
            <a:endParaRPr lang="en-GB" sz="2400" i="1" baseline="0" dirty="0"/>
          </a:p>
          <a:p>
            <a:pPr>
              <a:spcBef>
                <a:spcPct val="50000"/>
              </a:spcBef>
            </a:pPr>
            <a:r>
              <a:rPr lang="en-GB" sz="2400" i="1" baseline="0" dirty="0"/>
              <a:t>Section 3: which test?</a:t>
            </a:r>
          </a:p>
          <a:p>
            <a:pPr>
              <a:spcBef>
                <a:spcPct val="50000"/>
              </a:spcBef>
            </a:pPr>
            <a:r>
              <a:rPr lang="en-GB" sz="2400" i="1" baseline="0" dirty="0"/>
              <a:t>Section 4: pick a test and conclusions</a:t>
            </a:r>
          </a:p>
          <a:p>
            <a:pPr>
              <a:spcBef>
                <a:spcPct val="50000"/>
              </a:spcBef>
            </a:pPr>
            <a:r>
              <a:rPr lang="en-GB" sz="2400" i="1" baseline="0" dirty="0"/>
              <a:t>Section 5: write a results </a:t>
            </a:r>
            <a:r>
              <a:rPr lang="en-GB" sz="2400" i="1" baseline="0" dirty="0" smtClean="0"/>
              <a:t>section</a:t>
            </a:r>
            <a:endParaRPr lang="en-GB" sz="2400" baseline="0" dirty="0"/>
          </a:p>
        </p:txBody>
      </p:sp>
    </p:spTree>
    <p:extLst>
      <p:ext uri="{BB962C8B-B14F-4D97-AF65-F5344CB8AC3E}">
        <p14:creationId xmlns:p14="http://schemas.microsoft.com/office/powerpoint/2010/main" val="139519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0825" y="1268414"/>
            <a:ext cx="8426451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 i="1" baseline="0"/>
              <a:t>Be strategic:</a:t>
            </a:r>
          </a:p>
          <a:p>
            <a:pPr>
              <a:spcBef>
                <a:spcPct val="50000"/>
              </a:spcBef>
            </a:pPr>
            <a:r>
              <a:rPr lang="en-GB" sz="2800" i="1" baseline="0"/>
              <a:t>Don’t</a:t>
            </a:r>
            <a:r>
              <a:rPr lang="en-GB" sz="2800" baseline="0"/>
              <a:t> start at page 1 and work through. Each section carries equal marks. </a:t>
            </a:r>
          </a:p>
          <a:p>
            <a:pPr>
              <a:spcBef>
                <a:spcPct val="50000"/>
              </a:spcBef>
            </a:pPr>
            <a:r>
              <a:rPr lang="en-GB" sz="2800" i="1" baseline="0"/>
              <a:t>Answer all the easy questions first</a:t>
            </a:r>
            <a:r>
              <a:rPr lang="en-GB" sz="2800" baseline="0"/>
              <a:t>! Then tackle tricky stuff if there is time left.</a:t>
            </a:r>
          </a:p>
        </p:txBody>
      </p:sp>
    </p:spTree>
    <p:extLst>
      <p:ext uri="{BB962C8B-B14F-4D97-AF65-F5344CB8AC3E}">
        <p14:creationId xmlns:p14="http://schemas.microsoft.com/office/powerpoint/2010/main" val="316531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87524" y="392167"/>
            <a:ext cx="856895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800" i="1" baseline="0" dirty="0">
                <a:cs typeface="Times New Roman" pitchFamily="18" charset="0"/>
              </a:rPr>
              <a:t>Section 5: Write a results </a:t>
            </a:r>
            <a:r>
              <a:rPr lang="en-GB" sz="2800" i="1" baseline="0" dirty="0" smtClean="0">
                <a:cs typeface="Times New Roman" pitchFamily="18" charset="0"/>
              </a:rPr>
              <a:t>section</a:t>
            </a:r>
          </a:p>
          <a:p>
            <a:pPr>
              <a:spcBef>
                <a:spcPct val="50000"/>
              </a:spcBef>
            </a:pPr>
            <a:endParaRPr lang="en-GB" sz="2800" i="1" baseline="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2000" baseline="0" dirty="0">
                <a:cs typeface="Times New Roman" pitchFamily="18" charset="0"/>
              </a:rPr>
              <a:t>Read the scenario supplied; write a results section; interpret the results </a:t>
            </a:r>
            <a:r>
              <a:rPr lang="en-GB" sz="2000" baseline="0" dirty="0" smtClean="0">
                <a:cs typeface="Times New Roman" pitchFamily="18" charset="0"/>
              </a:rPr>
              <a:t>appropriately.</a:t>
            </a:r>
            <a:r>
              <a:rPr lang="en-GB" sz="2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baseline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7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77778476"/>
              </p:ext>
            </p:extLst>
          </p:nvPr>
        </p:nvGraphicFramePr>
        <p:xfrm>
          <a:off x="1043608" y="908720"/>
          <a:ext cx="7224464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6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228398"/>
            <a:ext cx="7344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“A </a:t>
            </a:r>
            <a:r>
              <a:rPr lang="en-US" sz="2800" dirty="0">
                <a:latin typeface="Arial"/>
                <a:cs typeface="Arial"/>
              </a:rPr>
              <a:t>Mann-Whitney test revealed that combining </a:t>
            </a:r>
            <a:r>
              <a:rPr lang="en-US" sz="2800" dirty="0" err="1">
                <a:latin typeface="Arial"/>
                <a:cs typeface="Arial"/>
              </a:rPr>
              <a:t>visualisation</a:t>
            </a:r>
            <a:r>
              <a:rPr lang="en-US" sz="2800" dirty="0">
                <a:latin typeface="Arial"/>
                <a:cs typeface="Arial"/>
              </a:rPr>
              <a:t> techniques and football training did not improve footballers' performance more than football training alone, </a:t>
            </a:r>
            <a:r>
              <a:rPr lang="en-US" sz="2800" i="1" dirty="0">
                <a:latin typeface="Arial"/>
                <a:cs typeface="Arial"/>
              </a:rPr>
              <a:t>U</a:t>
            </a:r>
            <a:r>
              <a:rPr lang="en-US" sz="2800" dirty="0">
                <a:latin typeface="Arial"/>
                <a:cs typeface="Arial"/>
              </a:rPr>
              <a:t> (8, 8) = 21.00,</a:t>
            </a:r>
            <a:r>
              <a:rPr lang="en-US" sz="2800" i="1" dirty="0">
                <a:latin typeface="Arial"/>
                <a:cs typeface="Arial"/>
              </a:rPr>
              <a:t> p</a:t>
            </a:r>
            <a:r>
              <a:rPr lang="en-US" sz="2800" dirty="0">
                <a:latin typeface="Arial"/>
                <a:cs typeface="Arial"/>
              </a:rPr>
              <a:t> &gt; .05. Footballers in the </a:t>
            </a:r>
            <a:r>
              <a:rPr lang="en-US" sz="2800" dirty="0" err="1">
                <a:latin typeface="Arial"/>
                <a:cs typeface="Arial"/>
              </a:rPr>
              <a:t>visualisation</a:t>
            </a:r>
            <a:r>
              <a:rPr lang="en-US" sz="2800" dirty="0">
                <a:latin typeface="Arial"/>
                <a:cs typeface="Arial"/>
              </a:rPr>
              <a:t> plus training condition scored a mean of 12.00 goals in a season (</a:t>
            </a:r>
            <a:r>
              <a:rPr lang="en-US" sz="2800" i="1" dirty="0">
                <a:latin typeface="Arial"/>
                <a:cs typeface="Arial"/>
              </a:rPr>
              <a:t>SD = </a:t>
            </a:r>
            <a:r>
              <a:rPr lang="en-US" sz="2800" dirty="0">
                <a:latin typeface="Arial"/>
                <a:cs typeface="Arial"/>
              </a:rPr>
              <a:t>4.93), whereas footballers in the training-only condition scored only 9.12 goals (</a:t>
            </a:r>
            <a:r>
              <a:rPr lang="en-US" sz="2800" i="1" dirty="0">
                <a:latin typeface="Arial"/>
                <a:cs typeface="Arial"/>
              </a:rPr>
              <a:t>SD</a:t>
            </a:r>
            <a:r>
              <a:rPr lang="en-US" sz="2800" dirty="0">
                <a:latin typeface="Arial"/>
                <a:cs typeface="Arial"/>
              </a:rPr>
              <a:t> = 3.76)</a:t>
            </a:r>
            <a:r>
              <a:rPr lang="en-US" sz="2800" dirty="0" smtClean="0">
                <a:latin typeface="Arial"/>
                <a:cs typeface="Arial"/>
              </a:rPr>
              <a:t>.”</a:t>
            </a:r>
            <a:endParaRPr lang="en-GB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19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06916078"/>
              </p:ext>
            </p:extLst>
          </p:nvPr>
        </p:nvGraphicFramePr>
        <p:xfrm>
          <a:off x="1259632" y="620688"/>
          <a:ext cx="7224464" cy="577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1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593" y="189004"/>
            <a:ext cx="7704815" cy="5759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“</a:t>
            </a:r>
            <a:r>
              <a:rPr lang="en-US" sz="2800" dirty="0">
                <a:latin typeface="Arial"/>
                <a:cs typeface="Arial"/>
              </a:rPr>
              <a:t>There was a strong positive correlation between participants' best scores on a racing game and their average lap time at a race-track, </a:t>
            </a:r>
            <a:r>
              <a:rPr lang="en-US" sz="2800" i="1" dirty="0">
                <a:latin typeface="Arial"/>
                <a:cs typeface="Arial"/>
              </a:rPr>
              <a:t>r</a:t>
            </a:r>
            <a:r>
              <a:rPr lang="en-US" sz="2800" dirty="0">
                <a:latin typeface="Arial"/>
                <a:cs typeface="Arial"/>
              </a:rPr>
              <a:t>(6) = .87, </a:t>
            </a:r>
            <a:r>
              <a:rPr lang="en-US" sz="2800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= .005. The higher a participant's racing game score, the </a:t>
            </a:r>
            <a:r>
              <a:rPr lang="en-US" sz="2800" i="1" dirty="0">
                <a:latin typeface="Arial"/>
                <a:cs typeface="Arial"/>
              </a:rPr>
              <a:t>longer </a:t>
            </a:r>
            <a:r>
              <a:rPr lang="en-US" sz="2800" dirty="0">
                <a:latin typeface="Arial"/>
                <a:cs typeface="Arial"/>
              </a:rPr>
              <a:t>their lap time. These results run contrary to the original hypothesis. Although the ability to perform well on a computer driving game is a good measure of a person's ability to drive on a real driving track, it is in the </a:t>
            </a:r>
            <a:r>
              <a:rPr lang="en-US" sz="2800" i="1" dirty="0">
                <a:latin typeface="Arial"/>
                <a:cs typeface="Arial"/>
              </a:rPr>
              <a:t>opposite</a:t>
            </a:r>
            <a:r>
              <a:rPr lang="en-US" sz="2800" dirty="0">
                <a:latin typeface="Arial"/>
                <a:cs typeface="Arial"/>
              </a:rPr>
              <a:t> direction to what was predicted originally: people who perform well on the game actually perform </a:t>
            </a:r>
            <a:r>
              <a:rPr lang="en-US" sz="2800" i="1" dirty="0">
                <a:latin typeface="Arial"/>
                <a:cs typeface="Arial"/>
              </a:rPr>
              <a:t>worse</a:t>
            </a:r>
            <a:r>
              <a:rPr lang="en-US" sz="2800" dirty="0">
                <a:latin typeface="Arial"/>
                <a:cs typeface="Arial"/>
              </a:rPr>
              <a:t> (drive more slowly) on the race track</a:t>
            </a:r>
            <a:r>
              <a:rPr lang="en-US" sz="2800" dirty="0" smtClean="0">
                <a:latin typeface="Arial"/>
                <a:cs typeface="Arial"/>
              </a:rPr>
              <a:t>.”</a:t>
            </a:r>
            <a:endParaRPr lang="en-GB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24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364</Words>
  <Application>Microsoft Office PowerPoint</Application>
  <PresentationFormat>On-screen Show (4:3)</PresentationFormat>
  <Paragraphs>30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Sussex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Revision 2012</dc:title>
  <dc:creator>Graham Hole and Sanjeedah Choudhury</dc:creator>
  <cp:lastModifiedBy>Graham Hole</cp:lastModifiedBy>
  <cp:revision>83</cp:revision>
  <cp:lastPrinted>2012-11-09T12:49:03Z</cp:lastPrinted>
  <dcterms:created xsi:type="dcterms:W3CDTF">2012-10-31T04:35:31Z</dcterms:created>
  <dcterms:modified xsi:type="dcterms:W3CDTF">2012-12-03T14:47:56Z</dcterms:modified>
</cp:coreProperties>
</file>